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331" r:id="rId2"/>
    <p:sldId id="484" r:id="rId3"/>
    <p:sldId id="463" r:id="rId4"/>
    <p:sldId id="464" r:id="rId5"/>
    <p:sldId id="474" r:id="rId6"/>
  </p:sldIdLst>
  <p:sldSz cx="12198350" cy="6859588"/>
  <p:notesSz cx="6858000" cy="9144000"/>
  <p:defaultTextStyle>
    <a:defPPr>
      <a:defRPr lang="zh-CN"/>
    </a:defPPr>
    <a:lvl1pPr marL="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83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943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903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927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887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847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870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3C55"/>
    <a:srgbClr val="EB605F"/>
    <a:srgbClr val="1A2B78"/>
    <a:srgbClr val="16366D"/>
    <a:srgbClr val="0A5A8D"/>
    <a:srgbClr val="EE6618"/>
    <a:srgbClr val="16A1D7"/>
    <a:srgbClr val="FF0066"/>
    <a:srgbClr val="454850"/>
    <a:srgbClr val="66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99" autoAdjust="0"/>
    <p:restoredTop sz="94660"/>
  </p:normalViewPr>
  <p:slideViewPr>
    <p:cSldViewPr>
      <p:cViewPr varScale="1">
        <p:scale>
          <a:sx n="83" d="100"/>
          <a:sy n="83" d="100"/>
        </p:scale>
        <p:origin x="816" y="48"/>
      </p:cViewPr>
      <p:guideLst>
        <p:guide orient="horz" pos="2160"/>
        <p:guide pos="384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44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62AE03-6EE8-41FD-8A37-86C6BC5E264F}" type="datetimeFigureOut">
              <a:rPr lang="zh-CN" altLang="en-US" smtClean="0"/>
              <a:t>2022/5/15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21FD59-C920-460C-B1C9-0346C59420B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83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943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903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927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887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847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870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920" y="273112"/>
            <a:ext cx="4013173" cy="1162320"/>
          </a:xfrm>
          <a:prstGeom prst="rect">
            <a:avLst/>
          </a:prstGeom>
        </p:spPr>
        <p:txBody>
          <a:bodyPr lIns="121963" tIns="60981" rIns="121963" bIns="60981" anchor="b"/>
          <a:lstStyle>
            <a:lvl1pPr algn="l">
              <a:defRPr sz="27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9216" y="273114"/>
            <a:ext cx="6819216" cy="5854469"/>
          </a:xfrm>
          <a:prstGeom prst="rect">
            <a:avLst/>
          </a:prstGeom>
        </p:spPr>
        <p:txBody>
          <a:bodyPr lIns="121963" tIns="60981" rIns="121963" bIns="60981"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920" y="1435434"/>
            <a:ext cx="4013173" cy="4692149"/>
          </a:xfrm>
          <a:prstGeom prst="rect">
            <a:avLst/>
          </a:prstGeom>
        </p:spPr>
        <p:txBody>
          <a:bodyPr lIns="121963" tIns="60981" rIns="121963" bIns="60981"/>
          <a:lstStyle>
            <a:lvl1pPr marL="0" indent="0">
              <a:buNone/>
              <a:defRPr sz="1900"/>
            </a:lvl1pPr>
            <a:lvl2pPr marL="609600" indent="0">
              <a:buNone/>
              <a:defRPr sz="1600"/>
            </a:lvl2pPr>
            <a:lvl3pPr marL="1219835" indent="0">
              <a:buNone/>
              <a:defRPr sz="1300"/>
            </a:lvl3pPr>
            <a:lvl4pPr marL="1829435" indent="0">
              <a:buNone/>
              <a:defRPr sz="1200"/>
            </a:lvl4pPr>
            <a:lvl5pPr marL="2439035" indent="0">
              <a:buNone/>
              <a:defRPr sz="1200"/>
            </a:lvl5pPr>
            <a:lvl6pPr marL="3049270" indent="0">
              <a:buNone/>
              <a:defRPr sz="1200"/>
            </a:lvl6pPr>
            <a:lvl7pPr marL="3658870" indent="0">
              <a:buNone/>
              <a:defRPr sz="1200"/>
            </a:lvl7pPr>
            <a:lvl8pPr marL="4268470" indent="0">
              <a:buNone/>
              <a:defRPr sz="1200"/>
            </a:lvl8pPr>
            <a:lvl9pPr marL="4878705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917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7770" y="6357822"/>
            <a:ext cx="3862811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42151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EB730883-2733-4EB0-9793-894FF9D501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962" y="4801712"/>
            <a:ext cx="7319010" cy="566870"/>
          </a:xfrm>
          <a:prstGeom prst="rect">
            <a:avLst/>
          </a:prstGeom>
        </p:spPr>
        <p:txBody>
          <a:bodyPr lIns="121963" tIns="60981" rIns="121963" bIns="60981" anchor="b"/>
          <a:lstStyle>
            <a:lvl1pPr algn="l">
              <a:defRPr sz="27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962" y="612916"/>
            <a:ext cx="7319010" cy="4115753"/>
          </a:xfrm>
          <a:prstGeom prst="rect">
            <a:avLst/>
          </a:prstGeom>
        </p:spPr>
        <p:txBody>
          <a:bodyPr lIns="121963" tIns="60981" rIns="121963" bIns="60981"/>
          <a:lstStyle>
            <a:lvl1pPr marL="0" indent="0">
              <a:buNone/>
              <a:defRPr sz="4300"/>
            </a:lvl1pPr>
            <a:lvl2pPr marL="609600" indent="0">
              <a:buNone/>
              <a:defRPr sz="3700"/>
            </a:lvl2pPr>
            <a:lvl3pPr marL="1219835" indent="0">
              <a:buNone/>
              <a:defRPr sz="3200"/>
            </a:lvl3pPr>
            <a:lvl4pPr marL="1829435" indent="0">
              <a:buNone/>
              <a:defRPr sz="2700"/>
            </a:lvl4pPr>
            <a:lvl5pPr marL="2439035" indent="0">
              <a:buNone/>
              <a:defRPr sz="2700"/>
            </a:lvl5pPr>
            <a:lvl6pPr marL="3049270" indent="0">
              <a:buNone/>
              <a:defRPr sz="2700"/>
            </a:lvl6pPr>
            <a:lvl7pPr marL="3658870" indent="0">
              <a:buNone/>
              <a:defRPr sz="2700"/>
            </a:lvl7pPr>
            <a:lvl8pPr marL="4268470" indent="0">
              <a:buNone/>
              <a:defRPr sz="2700"/>
            </a:lvl8pPr>
            <a:lvl9pPr marL="4878705" indent="0">
              <a:buNone/>
              <a:defRPr sz="27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962" y="5368581"/>
            <a:ext cx="7319010" cy="805049"/>
          </a:xfrm>
          <a:prstGeom prst="rect">
            <a:avLst/>
          </a:prstGeom>
        </p:spPr>
        <p:txBody>
          <a:bodyPr lIns="121963" tIns="60981" rIns="121963" bIns="60981"/>
          <a:lstStyle>
            <a:lvl1pPr marL="0" indent="0">
              <a:buNone/>
              <a:defRPr sz="1900"/>
            </a:lvl1pPr>
            <a:lvl2pPr marL="609600" indent="0">
              <a:buNone/>
              <a:defRPr sz="1600"/>
            </a:lvl2pPr>
            <a:lvl3pPr marL="1219835" indent="0">
              <a:buNone/>
              <a:defRPr sz="1300"/>
            </a:lvl3pPr>
            <a:lvl4pPr marL="1829435" indent="0">
              <a:buNone/>
              <a:defRPr sz="1200"/>
            </a:lvl4pPr>
            <a:lvl5pPr marL="2439035" indent="0">
              <a:buNone/>
              <a:defRPr sz="1200"/>
            </a:lvl5pPr>
            <a:lvl6pPr marL="3049270" indent="0">
              <a:buNone/>
              <a:defRPr sz="1200"/>
            </a:lvl6pPr>
            <a:lvl7pPr marL="3658870" indent="0">
              <a:buNone/>
              <a:defRPr sz="1200"/>
            </a:lvl7pPr>
            <a:lvl8pPr marL="4268470" indent="0">
              <a:buNone/>
              <a:defRPr sz="1200"/>
            </a:lvl8pPr>
            <a:lvl9pPr marL="4878705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917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7770" y="6357822"/>
            <a:ext cx="3862811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42151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EB730883-2733-4EB0-9793-894FF9D501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918" y="274702"/>
            <a:ext cx="10978515" cy="1143265"/>
          </a:xfrm>
          <a:prstGeom prst="rect">
            <a:avLst/>
          </a:prstGeom>
        </p:spPr>
        <p:txBody>
          <a:bodyPr lIns="121963" tIns="60981" rIns="121963" bIns="60981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918" y="1600572"/>
            <a:ext cx="10978515" cy="4527011"/>
          </a:xfrm>
          <a:prstGeom prst="rect">
            <a:avLst/>
          </a:prstGeom>
        </p:spPr>
        <p:txBody>
          <a:bodyPr vert="eaVert" lIns="121963" tIns="60981" rIns="121963" bIns="6098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917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7770" y="6357822"/>
            <a:ext cx="3862811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42151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EB730883-2733-4EB0-9793-894FF9D501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804" y="206422"/>
            <a:ext cx="2744629" cy="4388867"/>
          </a:xfrm>
          <a:prstGeom prst="rect">
            <a:avLst/>
          </a:prstGeom>
        </p:spPr>
        <p:txBody>
          <a:bodyPr vert="eaVert" lIns="121963" tIns="60981" rIns="121963" bIns="60981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918" y="206422"/>
            <a:ext cx="8030580" cy="4388867"/>
          </a:xfrm>
          <a:prstGeom prst="rect">
            <a:avLst/>
          </a:prstGeom>
        </p:spPr>
        <p:txBody>
          <a:bodyPr vert="eaVert" lIns="121963" tIns="60981" rIns="121963" bIns="6098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917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7770" y="6357822"/>
            <a:ext cx="3862811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42151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EB730883-2733-4EB0-9793-894FF9D501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637" y="365210"/>
            <a:ext cx="10521077" cy="1325870"/>
          </a:xfrm>
          <a:prstGeom prst="rect">
            <a:avLst/>
          </a:prstGeom>
        </p:spPr>
        <p:txBody>
          <a:bodyPr lIns="91472" tIns="45736" rIns="91472" bIns="45736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637" y="1826048"/>
            <a:ext cx="10521077" cy="4352346"/>
          </a:xfrm>
          <a:prstGeom prst="rect">
            <a:avLst/>
          </a:prstGeom>
        </p:spPr>
        <p:txBody>
          <a:bodyPr lIns="91472" tIns="45736" rIns="91472" bIns="45736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636" y="6357822"/>
            <a:ext cx="2744629" cy="365210"/>
          </a:xfrm>
          <a:prstGeom prst="rect">
            <a:avLst/>
          </a:prstGeom>
        </p:spPr>
        <p:txBody>
          <a:bodyPr lIns="91472" tIns="45736" rIns="91472" bIns="45736"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40704" y="6357822"/>
            <a:ext cx="4116943" cy="365210"/>
          </a:xfrm>
          <a:prstGeom prst="rect">
            <a:avLst/>
          </a:prstGeom>
        </p:spPr>
        <p:txBody>
          <a:bodyPr lIns="91472" tIns="45736" rIns="91472" bIns="45736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5085" y="6357822"/>
            <a:ext cx="2744629" cy="365210"/>
          </a:xfrm>
          <a:prstGeom prst="rect">
            <a:avLst/>
          </a:prstGeom>
        </p:spPr>
        <p:txBody>
          <a:bodyPr lIns="91472" tIns="45736" rIns="91472" bIns="45736"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70897" y="370789"/>
            <a:ext cx="11460679" cy="611801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panose="020B0503030403020204" charset="0"/>
                <a:ea typeface="Source Sans Pro" panose="020B0503030403020204" charset="0"/>
                <a:cs typeface="Source Sans Pro" panose="020B0503030403020204" charset="0"/>
              </a:defRPr>
            </a:lvl1pPr>
          </a:lstStyle>
          <a:p>
            <a:r>
              <a:rPr lang="zh-CN" altLang="en-US" dirty="0"/>
              <a:t>拖拽图片添加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637" y="736000"/>
            <a:ext cx="10521077" cy="623558"/>
          </a:xfrm>
          <a:prstGeom prst="rect">
            <a:avLst/>
          </a:prstGeom>
        </p:spPr>
        <p:txBody>
          <a:bodyPr/>
          <a:lstStyle>
            <a:lvl1pPr>
              <a:defRPr sz="4000" b="1" i="0"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/>
          <p:cNvSpPr txBox="1"/>
          <p:nvPr userDrawn="1"/>
        </p:nvSpPr>
        <p:spPr>
          <a:xfrm>
            <a:off x="8867309" y="722169"/>
            <a:ext cx="2343656" cy="461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输入贵公司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</a:rPr>
              <a:t>LOGO</a:t>
            </a:r>
            <a:endParaRPr lang="zh-CN" altLang="en-US" sz="2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93" name="矩形 92"/>
          <p:cNvSpPr/>
          <p:nvPr userDrawn="1"/>
        </p:nvSpPr>
        <p:spPr>
          <a:xfrm>
            <a:off x="362139" y="1314755"/>
            <a:ext cx="11474073" cy="51637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94" name="六边形 93"/>
          <p:cNvSpPr/>
          <p:nvPr userDrawn="1"/>
        </p:nvSpPr>
        <p:spPr>
          <a:xfrm rot="16200000">
            <a:off x="612178" y="114616"/>
            <a:ext cx="680645" cy="685112"/>
          </a:xfrm>
          <a:prstGeom prst="hexagon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glow rad="25400">
              <a:schemeClr val="tx1">
                <a:lumMod val="50000"/>
                <a:lumOff val="50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effectLst>
                <a:glow rad="127000">
                  <a:schemeClr val="tx1">
                    <a:lumMod val="50000"/>
                    <a:lumOff val="50000"/>
                  </a:schemeClr>
                </a:glow>
              </a:effectLst>
              <a:cs typeface="+mn-ea"/>
              <a:sym typeface="+mn-lt"/>
            </a:endParaRPr>
          </a:p>
        </p:txBody>
      </p:sp>
      <p:cxnSp>
        <p:nvCxnSpPr>
          <p:cNvPr id="95" name="直接连接符 94"/>
          <p:cNvCxnSpPr/>
          <p:nvPr userDrawn="1"/>
        </p:nvCxnSpPr>
        <p:spPr>
          <a:xfrm>
            <a:off x="1753427" y="906877"/>
            <a:ext cx="6483039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 userDrawn="1"/>
        </p:nvCxnSpPr>
        <p:spPr>
          <a:xfrm>
            <a:off x="11302534" y="906878"/>
            <a:ext cx="8958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六边形 98"/>
          <p:cNvSpPr/>
          <p:nvPr userDrawn="1"/>
        </p:nvSpPr>
        <p:spPr>
          <a:xfrm rot="16200000">
            <a:off x="1127943" y="317252"/>
            <a:ext cx="613494" cy="637475"/>
          </a:xfrm>
          <a:prstGeom prst="hexagon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glow rad="25400">
              <a:schemeClr val="tx1">
                <a:lumMod val="50000"/>
                <a:lumOff val="50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effectLst>
                <a:glow rad="127000">
                  <a:schemeClr val="tx1">
                    <a:lumMod val="50000"/>
                    <a:lumOff val="50000"/>
                  </a:schemeClr>
                </a:glo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6647" y="6742162"/>
            <a:ext cx="12198350" cy="117426"/>
          </a:xfrm>
          <a:prstGeom prst="rect">
            <a:avLst/>
          </a:prstGeom>
          <a:solidFill>
            <a:srgbClr val="123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647" y="6637436"/>
            <a:ext cx="12198350" cy="72000"/>
          </a:xfrm>
          <a:prstGeom prst="rect">
            <a:avLst/>
          </a:prstGeom>
          <a:solidFill>
            <a:srgbClr val="123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842814" y="219701"/>
            <a:ext cx="3384624" cy="4316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点击输入标题内容</a:t>
            </a:r>
          </a:p>
        </p:txBody>
      </p:sp>
      <p:sp>
        <p:nvSpPr>
          <p:cNvPr id="13" name="流程图: 延期 12"/>
          <p:cNvSpPr/>
          <p:nvPr userDrawn="1"/>
        </p:nvSpPr>
        <p:spPr>
          <a:xfrm rot="10800000">
            <a:off x="11700941" y="189434"/>
            <a:ext cx="504056" cy="504056"/>
          </a:xfrm>
          <a:prstGeom prst="flowChartDelay">
            <a:avLst/>
          </a:prstGeom>
          <a:solidFill>
            <a:srgbClr val="123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1654277" y="252934"/>
            <a:ext cx="597384" cy="365210"/>
          </a:xfrm>
          <a:prstGeom prst="rect">
            <a:avLst/>
          </a:prstGeom>
        </p:spPr>
        <p:txBody>
          <a:bodyPr lIns="121963" tIns="60981" rIns="121963" bIns="60981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EB730883-2733-4EB0-9793-894FF9D5011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8" name="任意多边形 17"/>
          <p:cNvSpPr/>
          <p:nvPr userDrawn="1"/>
        </p:nvSpPr>
        <p:spPr>
          <a:xfrm rot="5400000">
            <a:off x="-15006" y="195684"/>
            <a:ext cx="512564" cy="482551"/>
          </a:xfrm>
          <a:custGeom>
            <a:avLst/>
            <a:gdLst>
              <a:gd name="connsiteX0" fmla="*/ 0 w 512564"/>
              <a:gd name="connsiteY0" fmla="*/ 1513508 h 1513508"/>
              <a:gd name="connsiteX1" fmla="*/ 0 w 512564"/>
              <a:gd name="connsiteY1" fmla="*/ 386630 h 1513508"/>
              <a:gd name="connsiteX2" fmla="*/ 0 w 512564"/>
              <a:gd name="connsiteY2" fmla="*/ 382885 h 1513508"/>
              <a:gd name="connsiteX3" fmla="*/ 2476 w 512564"/>
              <a:gd name="connsiteY3" fmla="*/ 382885 h 1513508"/>
              <a:gd name="connsiteX4" fmla="*/ 255600 w 512564"/>
              <a:gd name="connsiteY4" fmla="*/ 0 h 1513508"/>
              <a:gd name="connsiteX5" fmla="*/ 508724 w 512564"/>
              <a:gd name="connsiteY5" fmla="*/ 382885 h 1513508"/>
              <a:gd name="connsiteX6" fmla="*/ 512564 w 512564"/>
              <a:gd name="connsiteY6" fmla="*/ 382885 h 1513508"/>
              <a:gd name="connsiteX7" fmla="*/ 512564 w 512564"/>
              <a:gd name="connsiteY7" fmla="*/ 1513508 h 151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2564" h="1513508">
                <a:moveTo>
                  <a:pt x="0" y="1513508"/>
                </a:moveTo>
                <a:lnTo>
                  <a:pt x="0" y="386630"/>
                </a:lnTo>
                <a:lnTo>
                  <a:pt x="0" y="382885"/>
                </a:lnTo>
                <a:lnTo>
                  <a:pt x="2476" y="382885"/>
                </a:lnTo>
                <a:lnTo>
                  <a:pt x="255600" y="0"/>
                </a:lnTo>
                <a:lnTo>
                  <a:pt x="508724" y="382885"/>
                </a:lnTo>
                <a:lnTo>
                  <a:pt x="512564" y="382885"/>
                </a:lnTo>
                <a:lnTo>
                  <a:pt x="512564" y="1513508"/>
                </a:lnTo>
                <a:close/>
              </a:path>
            </a:pathLst>
          </a:custGeom>
          <a:solidFill>
            <a:srgbClr val="123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燕尾形 2"/>
          <p:cNvSpPr/>
          <p:nvPr userDrawn="1"/>
        </p:nvSpPr>
        <p:spPr>
          <a:xfrm>
            <a:off x="457987" y="180678"/>
            <a:ext cx="144016" cy="512564"/>
          </a:xfrm>
          <a:prstGeom prst="chevron">
            <a:avLst>
              <a:gd name="adj" fmla="val 73148"/>
            </a:avLst>
          </a:prstGeom>
          <a:solidFill>
            <a:srgbClr val="123C55"/>
          </a:solidFill>
          <a:ln>
            <a:solidFill>
              <a:srgbClr val="1A2B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燕尾形 8"/>
          <p:cNvSpPr/>
          <p:nvPr userDrawn="1"/>
        </p:nvSpPr>
        <p:spPr>
          <a:xfrm>
            <a:off x="590675" y="180678"/>
            <a:ext cx="144016" cy="512564"/>
          </a:xfrm>
          <a:prstGeom prst="chevron">
            <a:avLst>
              <a:gd name="adj" fmla="val 73148"/>
            </a:avLst>
          </a:prstGeom>
          <a:solidFill>
            <a:srgbClr val="123C55"/>
          </a:solidFill>
          <a:ln>
            <a:solidFill>
              <a:srgbClr val="1A2B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gradFill>
          <a:gsLst>
            <a:gs pos="0">
              <a:srgbClr val="EE6618"/>
            </a:gs>
            <a:gs pos="100000">
              <a:schemeClr val="accent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bg>
      <p:bgPr>
        <a:solidFill>
          <a:srgbClr val="123C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同心圆 1"/>
          <p:cNvSpPr/>
          <p:nvPr userDrawn="1"/>
        </p:nvSpPr>
        <p:spPr>
          <a:xfrm>
            <a:off x="4271972" y="273443"/>
            <a:ext cx="3654406" cy="3444383"/>
          </a:xfrm>
          <a:prstGeom prst="donut">
            <a:avLst>
              <a:gd name="adj" fmla="val 12876"/>
            </a:avLst>
          </a:prstGeom>
          <a:solidFill>
            <a:srgbClr val="EB6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4794030" y="1982423"/>
            <a:ext cx="2610290" cy="2087137"/>
          </a:xfrm>
          <a:prstGeom prst="rect">
            <a:avLst/>
          </a:prstGeom>
          <a:solidFill>
            <a:srgbClr val="123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4720270" y="1485030"/>
            <a:ext cx="2808312" cy="2952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9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2930823" y="4557118"/>
            <a:ext cx="6387207" cy="5760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bg1"/>
                </a:solidFill>
                <a:effectLst>
                  <a:reflection stA="60000" endA="900" endPos="68000" dist="177800" dir="5400000" sy="-100000" algn="bl" rotWithShape="0"/>
                </a:effectLst>
              </a:defRPr>
            </a:lvl1pPr>
          </a:lstStyle>
          <a:p>
            <a:pPr lvl="0"/>
            <a:r>
              <a:rPr lang="zh-CN" altLang="en-US" dirty="0"/>
              <a:t>点击输入章节标题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build="p">
        <p:tmplLst>
          <p:tmpl lvl="1">
            <p:tnLst>
              <p:par>
                <p:cTn presetID="23" presetClass="entr" presetSubtype="3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1" presetClass="entr" presetSubtype="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50000">
                          <p:val>
                            <p:strVal val="#ppt_x+.1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/10"/>
                          </p:val>
                        </p:tav>
                        <p:tav tm="50000">
                          <p:val>
                            <p:strVal val="#ppt_h+.01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/10"/>
                          </p:val>
                        </p:tav>
                        <p:tav tm="50000">
                          <p:val>
                            <p:strVal val="#ppt_w+.01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Effect transition="in" filter="fade">
                      <p:cBhvr>
                        <p:cTn dur="500" tmFilter="0,0; .5, 1; 1, 1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3434879" cy="6859588"/>
          </a:xfrm>
          <a:prstGeom prst="rect">
            <a:avLst/>
          </a:prstGeom>
          <a:solidFill>
            <a:srgbClr val="123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1931823" y="0"/>
            <a:ext cx="266527" cy="6859588"/>
          </a:xfrm>
          <a:prstGeom prst="rect">
            <a:avLst/>
          </a:prstGeom>
          <a:solidFill>
            <a:srgbClr val="123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918" y="274702"/>
            <a:ext cx="10978515" cy="1143265"/>
          </a:xfrm>
          <a:prstGeom prst="rect">
            <a:avLst/>
          </a:prstGeom>
        </p:spPr>
        <p:txBody>
          <a:bodyPr lIns="121963" tIns="60981" rIns="121963" bIns="60981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917" y="1200428"/>
            <a:ext cx="5387605" cy="3394861"/>
          </a:xfrm>
          <a:prstGeom prst="rect">
            <a:avLst/>
          </a:prstGeom>
        </p:spPr>
        <p:txBody>
          <a:bodyPr lIns="121963" tIns="60981" rIns="121963" bIns="60981"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0828" y="1200428"/>
            <a:ext cx="5387605" cy="3394861"/>
          </a:xfrm>
          <a:prstGeom prst="rect">
            <a:avLst/>
          </a:prstGeom>
        </p:spPr>
        <p:txBody>
          <a:bodyPr lIns="121963" tIns="60981" rIns="121963" bIns="60981"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917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7770" y="6357822"/>
            <a:ext cx="3862811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42151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EB730883-2733-4EB0-9793-894FF9D501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918" y="274702"/>
            <a:ext cx="10978515" cy="1143265"/>
          </a:xfrm>
          <a:prstGeom prst="rect">
            <a:avLst/>
          </a:prstGeom>
        </p:spPr>
        <p:txBody>
          <a:bodyPr lIns="121963" tIns="60981" rIns="121963" bIns="60981"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918" y="1535469"/>
            <a:ext cx="5389723" cy="639911"/>
          </a:xfrm>
          <a:prstGeom prst="rect">
            <a:avLst/>
          </a:prstGeom>
        </p:spPr>
        <p:txBody>
          <a:bodyPr lIns="121963" tIns="60981" rIns="121963" bIns="60981" anchor="b"/>
          <a:lstStyle>
            <a:lvl1pPr marL="0" indent="0">
              <a:buNone/>
              <a:defRPr sz="3200" b="1"/>
            </a:lvl1pPr>
            <a:lvl2pPr marL="609600" indent="0">
              <a:buNone/>
              <a:defRPr sz="2700" b="1"/>
            </a:lvl2pPr>
            <a:lvl3pPr marL="1219835" indent="0">
              <a:buNone/>
              <a:defRPr sz="2400" b="1"/>
            </a:lvl3pPr>
            <a:lvl4pPr marL="1829435" indent="0">
              <a:buNone/>
              <a:defRPr sz="2100" b="1"/>
            </a:lvl4pPr>
            <a:lvl5pPr marL="2439035" indent="0">
              <a:buNone/>
              <a:defRPr sz="2100" b="1"/>
            </a:lvl5pPr>
            <a:lvl6pPr marL="3049270" indent="0">
              <a:buNone/>
              <a:defRPr sz="2100" b="1"/>
            </a:lvl6pPr>
            <a:lvl7pPr marL="3658870" indent="0">
              <a:buNone/>
              <a:defRPr sz="2100" b="1"/>
            </a:lvl7pPr>
            <a:lvl8pPr marL="4268470" indent="0">
              <a:buNone/>
              <a:defRPr sz="2100" b="1"/>
            </a:lvl8pPr>
            <a:lvl9pPr marL="4878705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918" y="2175378"/>
            <a:ext cx="5389723" cy="3952203"/>
          </a:xfrm>
          <a:prstGeom prst="rect">
            <a:avLst/>
          </a:prstGeom>
        </p:spPr>
        <p:txBody>
          <a:bodyPr lIns="121963" tIns="60981" rIns="121963" bIns="60981"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594" y="1535469"/>
            <a:ext cx="5391840" cy="639911"/>
          </a:xfrm>
          <a:prstGeom prst="rect">
            <a:avLst/>
          </a:prstGeom>
        </p:spPr>
        <p:txBody>
          <a:bodyPr lIns="121963" tIns="60981" rIns="121963" bIns="60981" anchor="b"/>
          <a:lstStyle>
            <a:lvl1pPr marL="0" indent="0">
              <a:buNone/>
              <a:defRPr sz="3200" b="1"/>
            </a:lvl1pPr>
            <a:lvl2pPr marL="609600" indent="0">
              <a:buNone/>
              <a:defRPr sz="2700" b="1"/>
            </a:lvl2pPr>
            <a:lvl3pPr marL="1219835" indent="0">
              <a:buNone/>
              <a:defRPr sz="2400" b="1"/>
            </a:lvl3pPr>
            <a:lvl4pPr marL="1829435" indent="0">
              <a:buNone/>
              <a:defRPr sz="2100" b="1"/>
            </a:lvl4pPr>
            <a:lvl5pPr marL="2439035" indent="0">
              <a:buNone/>
              <a:defRPr sz="2100" b="1"/>
            </a:lvl5pPr>
            <a:lvl6pPr marL="3049270" indent="0">
              <a:buNone/>
              <a:defRPr sz="2100" b="1"/>
            </a:lvl6pPr>
            <a:lvl7pPr marL="3658870" indent="0">
              <a:buNone/>
              <a:defRPr sz="2100" b="1"/>
            </a:lvl7pPr>
            <a:lvl8pPr marL="4268470" indent="0">
              <a:buNone/>
              <a:defRPr sz="2100" b="1"/>
            </a:lvl8pPr>
            <a:lvl9pPr marL="4878705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594" y="2175378"/>
            <a:ext cx="5391840" cy="3952203"/>
          </a:xfrm>
          <a:prstGeom prst="rect">
            <a:avLst/>
          </a:prstGeom>
        </p:spPr>
        <p:txBody>
          <a:bodyPr lIns="121963" tIns="60981" rIns="121963" bIns="60981"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09917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67770" y="6357822"/>
            <a:ext cx="3862811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42151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EB730883-2733-4EB0-9793-894FF9D501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918" y="274702"/>
            <a:ext cx="10978515" cy="1143265"/>
          </a:xfrm>
          <a:prstGeom prst="rect">
            <a:avLst/>
          </a:prstGeom>
        </p:spPr>
        <p:txBody>
          <a:bodyPr lIns="121963" tIns="60981" rIns="121963" bIns="60981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917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7770" y="6357822"/>
            <a:ext cx="3862811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42151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EB730883-2733-4EB0-9793-894FF9D501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917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7770" y="6357822"/>
            <a:ext cx="3862811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42151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EB730883-2733-4EB0-9793-894FF9D501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hdr="0" ftr="0" dt="0"/>
  <p:txStyles>
    <p:titleStyle>
      <a:lvl1pPr algn="ctr" defTabSz="121920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1235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63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423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447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407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367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390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350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83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43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903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927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87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47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870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3.jpe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354" y="3501802"/>
            <a:ext cx="12222880" cy="2564646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>
                <a:cs typeface="+mn-ea"/>
                <a:sym typeface="+mn-lt"/>
              </a:rPr>
              <a:t>Novelty Detection using GANs</a:t>
            </a:r>
          </a:p>
          <a:p>
            <a:pPr algn="ctr"/>
            <a:endParaRPr lang="en-US" altLang="zh-CN" dirty="0">
              <a:cs typeface="+mn-ea"/>
              <a:sym typeface="+mn-lt"/>
            </a:endParaRPr>
          </a:p>
          <a:p>
            <a:pPr algn="ctr"/>
            <a:endParaRPr lang="en-US" altLang="zh-CN" dirty="0">
              <a:cs typeface="+mn-ea"/>
              <a:sym typeface="+mn-lt"/>
            </a:endParaRPr>
          </a:p>
          <a:p>
            <a:pPr algn="ctr"/>
            <a:r>
              <a:rPr lang="en-US" altLang="zh-CN" dirty="0">
                <a:cs typeface="+mn-ea"/>
                <a:sym typeface="+mn-lt"/>
              </a:rPr>
              <a:t>Group</a:t>
            </a:r>
            <a:r>
              <a:rPr lang="zh-CN" altLang="en-US" dirty="0">
                <a:cs typeface="+mn-ea"/>
                <a:sym typeface="+mn-lt"/>
              </a:rPr>
              <a:t>：</a:t>
            </a:r>
            <a:r>
              <a:rPr lang="en-US" altLang="zh-CN" dirty="0" err="1">
                <a:cs typeface="+mn-ea"/>
                <a:sym typeface="+mn-lt"/>
              </a:rPr>
              <a:t>Keyang</a:t>
            </a:r>
            <a:r>
              <a:rPr lang="en-US" altLang="zh-CN" dirty="0">
                <a:cs typeface="+mn-ea"/>
                <a:sym typeface="+mn-lt"/>
              </a:rPr>
              <a:t> Qian (left),    </a:t>
            </a:r>
            <a:r>
              <a:rPr lang="en-US" altLang="zh-CN" dirty="0" err="1">
                <a:cs typeface="+mn-ea"/>
                <a:sym typeface="+mn-lt"/>
              </a:rPr>
              <a:t>Ke</a:t>
            </a:r>
            <a:r>
              <a:rPr lang="en-US" altLang="zh-CN" dirty="0">
                <a:cs typeface="+mn-ea"/>
                <a:sym typeface="+mn-lt"/>
              </a:rPr>
              <a:t> Ran (middle),    </a:t>
            </a:r>
            <a:r>
              <a:rPr lang="en-US" altLang="zh-CN" dirty="0" err="1">
                <a:cs typeface="+mn-ea"/>
                <a:sym typeface="+mn-lt"/>
              </a:rPr>
              <a:t>Ruofan</a:t>
            </a:r>
            <a:r>
              <a:rPr lang="en-US" altLang="zh-CN" dirty="0">
                <a:cs typeface="+mn-ea"/>
                <a:sym typeface="+mn-lt"/>
              </a:rPr>
              <a:t> Yang (right)</a:t>
            </a:r>
          </a:p>
          <a:p>
            <a:pPr algn="ctr"/>
            <a:r>
              <a:rPr lang="en-US" altLang="zh-CN" dirty="0">
                <a:cs typeface="+mn-ea"/>
                <a:sym typeface="+mn-lt"/>
              </a:rPr>
              <a:t>Lecturer:  </a:t>
            </a:r>
            <a:r>
              <a:rPr lang="en-US" altLang="zh-CN" dirty="0" err="1">
                <a:cs typeface="+mn-ea"/>
                <a:sym typeface="+mn-lt"/>
              </a:rPr>
              <a:t>Keyang</a:t>
            </a:r>
            <a:r>
              <a:rPr lang="en-US" altLang="zh-CN" dirty="0">
                <a:cs typeface="+mn-ea"/>
                <a:sym typeface="+mn-lt"/>
              </a:rPr>
              <a:t> Qian</a:t>
            </a: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24" name="温馨、背景音乐 - 梦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98633" y="-1211595"/>
            <a:ext cx="609996" cy="60974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574686" y="731822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4A4A4A"/>
                </a:solidFill>
                <a:cs typeface="+mn-ea"/>
                <a:sym typeface="+mn-lt"/>
              </a:rPr>
              <a:t>延时符</a:t>
            </a:r>
            <a:endParaRPr lang="en-US" altLang="zh-CN" dirty="0">
              <a:solidFill>
                <a:srgbClr val="4A4A4A"/>
              </a:solidFill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487084-F4AB-E7C7-4260-14C7E6B859A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0" t="26901" r="19138" b="22807"/>
          <a:stretch/>
        </p:blipFill>
        <p:spPr>
          <a:xfrm>
            <a:off x="2095302" y="843054"/>
            <a:ext cx="2520280" cy="26777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8D757CC-8A86-BBB1-599F-AD7D53B7CED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48"/>
          <a:stretch/>
        </p:blipFill>
        <p:spPr>
          <a:xfrm>
            <a:off x="7539335" y="808802"/>
            <a:ext cx="2520280" cy="269190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914FF51-124E-A030-4DEA-38EE821CFE3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5" t="40624" r="34043" b="19662"/>
          <a:stretch/>
        </p:blipFill>
        <p:spPr>
          <a:xfrm>
            <a:off x="5019054" y="832522"/>
            <a:ext cx="2143745" cy="26796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  <p:bldLst>
      <p:bldP spid="7" grpId="0" animBg="1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AB248AE-D055-4F98-A570-8A987499FB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kern="100" dirty="0">
                <a:ea typeface="宋体" panose="02010600030101010101" pitchFamily="2" charset="-122"/>
                <a:cs typeface="+mn-ea"/>
                <a:sym typeface="+mn-lt"/>
              </a:rPr>
              <a:t>Scenario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D73F1A8-1E5A-4732-9D49-D724010C2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30883-2733-4EB0-9793-894FF9D50112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8474635-C552-4A20-BA8C-CFC950E89849}"/>
              </a:ext>
            </a:extLst>
          </p:cNvPr>
          <p:cNvSpPr txBox="1"/>
          <p:nvPr/>
        </p:nvSpPr>
        <p:spPr>
          <a:xfrm>
            <a:off x="1130623" y="4941962"/>
            <a:ext cx="91450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n-ea"/>
              </a:rPr>
              <a:t>Such misclassifications can be a critical mistake when fed into auto-vehicle agents!</a:t>
            </a:r>
            <a:br>
              <a:rPr lang="en-US" altLang="zh-CN" sz="2400" dirty="0">
                <a:latin typeface="+mn-ea"/>
              </a:rPr>
            </a:br>
            <a:r>
              <a:rPr lang="en-US" altLang="zh-CN" sz="1200" dirty="0">
                <a:latin typeface="+mn-ea"/>
              </a:rPr>
              <a:t>Image retrieved from </a:t>
            </a:r>
            <a:r>
              <a:rPr lang="en-US" altLang="zh-CN" sz="1200" i="1" dirty="0" err="1">
                <a:latin typeface="+mn-ea"/>
              </a:rPr>
              <a:t>OpenGAN</a:t>
            </a:r>
            <a:r>
              <a:rPr lang="en-US" altLang="zh-CN" sz="1200" i="1" dirty="0">
                <a:latin typeface="+mn-ea"/>
              </a:rPr>
              <a:t>: Open-Set Recognition via Open Data Generation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3483E0-97DC-4914-93AE-9B3A2EDAA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623" y="676897"/>
            <a:ext cx="9030483" cy="39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20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AB248AE-D055-4F98-A570-8A987499FB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400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Research Question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D73F1A8-1E5A-4732-9D49-D724010C2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30883-2733-4EB0-9793-894FF9D50112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2AE502-83FF-4164-A0DD-C6136639E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671" y="1221848"/>
            <a:ext cx="8928992" cy="494818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CA2D830-052C-2CE1-9F38-0BCC8CDC4D4D}"/>
              </a:ext>
            </a:extLst>
          </p:cNvPr>
          <p:cNvSpPr txBox="1"/>
          <p:nvPr/>
        </p:nvSpPr>
        <p:spPr>
          <a:xfrm>
            <a:off x="1850703" y="6094090"/>
            <a:ext cx="8568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+mn-ea"/>
              </a:rPr>
              <a:t>Image retrieved from </a:t>
            </a:r>
            <a:r>
              <a:rPr lang="en-US" altLang="zh-CN" sz="1200" i="1" dirty="0">
                <a:latin typeface="+mn-ea"/>
              </a:rPr>
              <a:t>https://github.com/khalooei/ALOCC-CVPR2018</a:t>
            </a:r>
          </a:p>
        </p:txBody>
      </p:sp>
    </p:spTree>
    <p:extLst>
      <p:ext uri="{BB962C8B-B14F-4D97-AF65-F5344CB8AC3E}">
        <p14:creationId xmlns:p14="http://schemas.microsoft.com/office/powerpoint/2010/main" val="3789838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AB248AE-D055-4F98-A570-8A987499FB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kern="100" dirty="0">
                <a:ea typeface="宋体" panose="02010600030101010101" pitchFamily="2" charset="-122"/>
                <a:cs typeface="+mn-ea"/>
                <a:sym typeface="+mn-lt"/>
              </a:rPr>
              <a:t>Approach &amp; Ideas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D73F1A8-1E5A-4732-9D49-D724010C2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30883-2733-4EB0-9793-894FF9D50112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9F8F48-3B64-4EA0-9DA5-CEDE3038F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121" y="1701601"/>
            <a:ext cx="7386686" cy="41249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D19327C-9302-D474-4675-575AFC30F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969" y="1863839"/>
            <a:ext cx="2124075" cy="3800475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BD3858BB-A2FB-19B1-01B2-7F35C350794C}"/>
              </a:ext>
            </a:extLst>
          </p:cNvPr>
          <p:cNvSpPr/>
          <p:nvPr/>
        </p:nvSpPr>
        <p:spPr>
          <a:xfrm>
            <a:off x="3492725" y="3555710"/>
            <a:ext cx="936104" cy="431676"/>
          </a:xfrm>
          <a:prstGeom prst="rightArrow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4F4D03A-67A2-E008-5FEF-96939F0B78A8}"/>
              </a:ext>
            </a:extLst>
          </p:cNvPr>
          <p:cNvSpPr txBox="1"/>
          <p:nvPr/>
        </p:nvSpPr>
        <p:spPr>
          <a:xfrm>
            <a:off x="430870" y="1269554"/>
            <a:ext cx="2862413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Ideas: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Wasserstein GAN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Concatenation;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Residual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connection;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GAN training tricks;</a:t>
            </a: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Combinations methods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 networks;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etc. shared on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May 20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B2457BB-CA6F-7D3B-CD34-5ECC0F6A6170}"/>
              </a:ext>
            </a:extLst>
          </p:cNvPr>
          <p:cNvSpPr txBox="1"/>
          <p:nvPr/>
        </p:nvSpPr>
        <p:spPr>
          <a:xfrm>
            <a:off x="5032610" y="5929870"/>
            <a:ext cx="61237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+mn-ea"/>
              </a:rPr>
              <a:t>G</a:t>
            </a:r>
            <a:r>
              <a:rPr lang="en-US" altLang="zh-CN" sz="2400" dirty="0">
                <a:latin typeface="+mn-ea"/>
              </a:rPr>
              <a:t>enerative Adversarial Network (GAN)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3141D52-726E-2FAE-A28A-12C6A15C0F51}"/>
              </a:ext>
            </a:extLst>
          </p:cNvPr>
          <p:cNvSpPr txBox="1"/>
          <p:nvPr/>
        </p:nvSpPr>
        <p:spPr>
          <a:xfrm>
            <a:off x="4875039" y="6298478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+mn-ea"/>
              </a:rPr>
              <a:t>Image retrieved from </a:t>
            </a:r>
            <a:r>
              <a:rPr lang="en-US" altLang="zh-CN" sz="1200" i="1" dirty="0" err="1">
                <a:latin typeface="+mn-ea"/>
              </a:rPr>
              <a:t>Adversarially</a:t>
            </a:r>
            <a:r>
              <a:rPr lang="en-US" altLang="zh-CN" sz="1200" i="1" dirty="0">
                <a:latin typeface="+mn-ea"/>
              </a:rPr>
              <a:t> Learned One-Class Classifier for Novelty Detection</a:t>
            </a:r>
          </a:p>
          <a:p>
            <a:endParaRPr lang="en-US" altLang="zh-CN" sz="1200" i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81251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AB248AE-D055-4F98-A570-8A987499FB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Partial Results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D73F1A8-1E5A-4732-9D49-D724010C2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30883-2733-4EB0-9793-894FF9D50112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5A2B97-5C6C-4BBF-8A74-336D61B691CE}"/>
              </a:ext>
            </a:extLst>
          </p:cNvPr>
          <p:cNvSpPr txBox="1"/>
          <p:nvPr/>
        </p:nvSpPr>
        <p:spPr>
          <a:xfrm>
            <a:off x="612181" y="837506"/>
            <a:ext cx="1130503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Seems satisfying in MNIST? What about others?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Is there a universal model structure?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Discuss on </a:t>
            </a: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May 20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B68DC1-4BA1-C6E9-E068-D2FE73444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59" y="2321420"/>
            <a:ext cx="3740758" cy="37543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4C81F42-8C1C-03FD-F963-FDB4CB568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794" y="2349674"/>
            <a:ext cx="3669485" cy="37076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5CFF078-034D-1F83-C3F8-2F057001B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323" y="2368119"/>
            <a:ext cx="3773500" cy="370765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DD3FFF0-24FA-0F1B-D96A-DD21DD932AD3}"/>
              </a:ext>
            </a:extLst>
          </p:cNvPr>
          <p:cNvSpPr txBox="1"/>
          <p:nvPr/>
        </p:nvSpPr>
        <p:spPr>
          <a:xfrm>
            <a:off x="1928593" y="6015223"/>
            <a:ext cx="61237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inlier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69A4675-2918-7028-925C-B7FA1037CE6E}"/>
              </a:ext>
            </a:extLst>
          </p:cNvPr>
          <p:cNvSpPr txBox="1"/>
          <p:nvPr/>
        </p:nvSpPr>
        <p:spPr>
          <a:xfrm>
            <a:off x="5508094" y="6015223"/>
            <a:ext cx="61237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outlier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901F71F-FFD7-7149-F278-2CF0ACAAA5DA}"/>
              </a:ext>
            </a:extLst>
          </p:cNvPr>
          <p:cNvSpPr txBox="1"/>
          <p:nvPr/>
        </p:nvSpPr>
        <p:spPr>
          <a:xfrm>
            <a:off x="9556920" y="6015223"/>
            <a:ext cx="23602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outlier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1190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mp">
      <a:majorFont>
        <a:latin typeface="Impact"/>
        <a:ea typeface="微软雅黑"/>
        <a:cs typeface=""/>
      </a:majorFont>
      <a:minorFont>
        <a:latin typeface="Impac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2977</TotalTime>
  <Words>143</Words>
  <Application>Microsoft Office PowerPoint</Application>
  <PresentationFormat>自定义</PresentationFormat>
  <Paragraphs>36</Paragraphs>
  <Slides>5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2" baseType="lpstr">
      <vt:lpstr>微软雅黑</vt:lpstr>
      <vt:lpstr>Arial</vt:lpstr>
      <vt:lpstr>Calibri</vt:lpstr>
      <vt:lpstr>Impact</vt:lpstr>
      <vt:lpstr>Source Sans Pro</vt:lpstr>
      <vt:lpstr>Source Sans Pro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熊猫办公ppt</dc:title>
  <dc:creator>熊猫办公</dc:creator>
  <cp:lastModifiedBy>钱 克洋</cp:lastModifiedBy>
  <cp:revision>218</cp:revision>
  <dcterms:created xsi:type="dcterms:W3CDTF">2014-08-23T07:50:00Z</dcterms:created>
  <dcterms:modified xsi:type="dcterms:W3CDTF">2022-05-15T13:10:57Z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2052-11.1.0.9929</vt:lpwstr>
  </property>
</Properties>
</file>